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4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6D5C15-FDA9-48EB-B9EA-F1DBA96675E5}" type="datetimeFigureOut">
              <a:rPr lang="en-US" smtClean="0"/>
              <a:t>10/18/2012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FC8C85-4CB2-42D8-8DBD-C0AC44BFEE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UCon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Source: Primary, Secondary, &amp; their Biases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MHS</a:t>
            </a:r>
          </a:p>
          <a:p>
            <a:r>
              <a:rPr lang="en-US" dirty="0" smtClean="0"/>
              <a:t>History Day</a:t>
            </a:r>
          </a:p>
          <a:p>
            <a:r>
              <a:rPr lang="en-US" dirty="0" smtClean="0"/>
              <a:t>Mr. Jones</a:t>
            </a:r>
          </a:p>
          <a:p>
            <a:r>
              <a:rPr lang="en-US" dirty="0" smtClean="0"/>
              <a:t>Mr. Albano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Cai</a:t>
            </a:r>
            <a:endParaRPr lang="en-US" dirty="0" smtClean="0"/>
          </a:p>
          <a:p>
            <a:r>
              <a:rPr lang="en-US" dirty="0" smtClean="0"/>
              <a:t>Ms. </a:t>
            </a:r>
            <a:r>
              <a:rPr lang="en-US" dirty="0" err="1" smtClean="0"/>
              <a:t>Krajewska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vs. Secondary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sz="2800" b="1" u="sng" dirty="0"/>
              <a:t>Primary Sources!</a:t>
            </a:r>
          </a:p>
          <a:p>
            <a:pPr lvl="1"/>
            <a:r>
              <a:rPr lang="en-US" sz="2800" dirty="0"/>
              <a:t>Created at the time by people who were there</a:t>
            </a:r>
          </a:p>
          <a:p>
            <a:pPr lvl="1"/>
            <a:r>
              <a:rPr lang="en-US" sz="2800" dirty="0"/>
              <a:t>Often rare; one of a </a:t>
            </a:r>
            <a:r>
              <a:rPr lang="en-US" sz="2800" dirty="0" smtClean="0"/>
              <a:t>kind</a:t>
            </a:r>
          </a:p>
          <a:p>
            <a:pPr lvl="1"/>
            <a:r>
              <a:rPr lang="en-US" sz="2800" dirty="0" smtClean="0"/>
              <a:t>Talk about the event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sz="2800" b="1" u="sng" dirty="0" smtClean="0"/>
              <a:t>Secondary Sources!</a:t>
            </a:r>
          </a:p>
          <a:p>
            <a:pPr lvl="1"/>
            <a:r>
              <a:rPr lang="en-US" sz="2800" dirty="0" smtClean="0"/>
              <a:t>Created later, often by people who were not there</a:t>
            </a:r>
          </a:p>
          <a:p>
            <a:pPr lvl="1"/>
            <a:r>
              <a:rPr lang="en-US" sz="2800" dirty="0" smtClean="0"/>
              <a:t>Usually not rare</a:t>
            </a:r>
          </a:p>
          <a:p>
            <a:pPr lvl="1"/>
            <a:r>
              <a:rPr lang="en-US" sz="2800" dirty="0" smtClean="0"/>
              <a:t>Talk about event and about primary sources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2754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Primary</a:t>
            </a:r>
          </a:p>
          <a:p>
            <a:pPr lvl="1"/>
            <a:r>
              <a:rPr lang="en-US" dirty="0" smtClean="0"/>
              <a:t>Diaries </a:t>
            </a:r>
          </a:p>
          <a:p>
            <a:pPr lvl="1"/>
            <a:r>
              <a:rPr lang="en-US" dirty="0" smtClean="0"/>
              <a:t>Letters </a:t>
            </a:r>
          </a:p>
          <a:p>
            <a:pPr lvl="1"/>
            <a:r>
              <a:rPr lang="en-US" dirty="0" smtClean="0"/>
              <a:t>Speeches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fficial records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hotos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ideo</a:t>
            </a:r>
          </a:p>
          <a:p>
            <a:pPr lvl="1"/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Newspapers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Secondary</a:t>
            </a:r>
          </a:p>
          <a:p>
            <a:pPr lvl="1"/>
            <a:r>
              <a:rPr lang="en-US" dirty="0" smtClean="0"/>
              <a:t>Your textbook</a:t>
            </a:r>
          </a:p>
          <a:p>
            <a:pPr lvl="1"/>
            <a:r>
              <a:rPr lang="en-US" dirty="0" smtClean="0"/>
              <a:t>History books</a:t>
            </a:r>
          </a:p>
          <a:p>
            <a:pPr lvl="1"/>
            <a:r>
              <a:rPr lang="en-US" dirty="0" smtClean="0"/>
              <a:t>Biographies</a:t>
            </a:r>
          </a:p>
          <a:p>
            <a:pPr lvl="1"/>
            <a:r>
              <a:rPr lang="en-US" dirty="0" smtClean="0"/>
              <a:t>Music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istorical movies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ommentaries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art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36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help you decide: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wrote this? </a:t>
            </a:r>
          </a:p>
          <a:p>
            <a:pPr lvl="1"/>
            <a:r>
              <a:rPr lang="en-US" dirty="0"/>
              <a:t>How do they know the information they are telling me? </a:t>
            </a:r>
          </a:p>
          <a:p>
            <a:pPr lvl="1"/>
            <a:r>
              <a:rPr lang="en-US" dirty="0"/>
              <a:t>When did they write it? </a:t>
            </a:r>
          </a:p>
          <a:p>
            <a:pPr lvl="1"/>
            <a:r>
              <a:rPr lang="en-US" dirty="0"/>
              <a:t>Why did they write it? </a:t>
            </a:r>
          </a:p>
          <a:p>
            <a:pPr lvl="1"/>
            <a:r>
              <a:rPr lang="en-US" dirty="0"/>
              <a:t>Who did they write it for?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3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/>
              <a:t>bias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think </a:t>
            </a:r>
            <a:r>
              <a:rPr lang="en-US" b="1" dirty="0" smtClean="0"/>
              <a:t>bias</a:t>
            </a:r>
            <a:r>
              <a:rPr lang="en-US" dirty="0" smtClean="0"/>
              <a:t> is?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BIAS</a:t>
            </a:r>
          </a:p>
          <a:p>
            <a:r>
              <a:rPr lang="en-US" b="1" dirty="0" smtClean="0"/>
              <a:t>Prejudice in favor of or against </a:t>
            </a:r>
            <a:r>
              <a:rPr lang="en-US" dirty="0" smtClean="0"/>
              <a:t>one thing, person, or group compared with another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122" name="Picture 2" descr="http://bundass.com/bias/pics/BiasLogo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19200"/>
            <a:ext cx="2855934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Good Sources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pPr lvl="1"/>
            <a:r>
              <a:rPr lang="en-US" dirty="0" smtClean="0"/>
              <a:t>Databases </a:t>
            </a:r>
          </a:p>
          <a:p>
            <a:pPr lvl="1"/>
            <a:r>
              <a:rPr lang="en-US" dirty="0" smtClean="0"/>
              <a:t>Articles from Newspapers, Magazines, Journals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Bad Sources </a:t>
            </a:r>
            <a:r>
              <a:rPr lang="en-US" dirty="0" smtClean="0">
                <a:sym typeface="Wingdings" pitchFamily="2" charset="2"/>
              </a:rPr>
              <a:t>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Blogs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Forums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Caveat: Wikipedia</a:t>
            </a:r>
          </a:p>
          <a:p>
            <a:pPr lvl="1"/>
            <a:r>
              <a:rPr lang="en-US" dirty="0" smtClean="0">
                <a:hlinkClick r:id="rId2"/>
              </a:rPr>
              <a:t>http://en.wikipedia.org/wiki/UConn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Look at the footnotes for references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205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Source: Primary, Secondary, &amp; their Biases</vt:lpstr>
      <vt:lpstr>Primary vs. Secondary Sources</vt:lpstr>
      <vt:lpstr>Examples of Sources</vt:lpstr>
      <vt:lpstr>How do you know?</vt:lpstr>
      <vt:lpstr>What is bias?</vt:lpstr>
      <vt:lpstr>Internet Literacy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Primary, Secondary, &amp; their Biases</dc:title>
  <dc:creator>Helen Cai</dc:creator>
  <cp:lastModifiedBy>Helen Cai</cp:lastModifiedBy>
  <cp:revision>1</cp:revision>
  <dcterms:created xsi:type="dcterms:W3CDTF">2012-10-18T18:54:40Z</dcterms:created>
  <dcterms:modified xsi:type="dcterms:W3CDTF">2012-10-18T18:56:04Z</dcterms:modified>
</cp:coreProperties>
</file>